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63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3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Geoespacialização</a:t>
            </a:r>
            <a:r>
              <a:rPr lang="pt-BR" dirty="0"/>
              <a:t> e análises espaciais de ocorrências criminais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Prof. Marcos </a:t>
            </a:r>
            <a:r>
              <a:rPr lang="pt-BR" dirty="0" smtClean="0"/>
              <a:t>Vinicius Sanches Abreu (DEC – UFV)</a:t>
            </a:r>
            <a:endParaRPr lang="pt-BR" dirty="0" smtClean="0"/>
          </a:p>
          <a:p>
            <a:r>
              <a:rPr lang="pt-BR" dirty="0" err="1" smtClean="0"/>
              <a:t>Winícius</a:t>
            </a:r>
            <a:r>
              <a:rPr lang="pt-BR" dirty="0" smtClean="0"/>
              <a:t> Campos de </a:t>
            </a:r>
            <a:r>
              <a:rPr lang="pt-BR" dirty="0" smtClean="0"/>
              <a:t>Paula (Engenharia de Agrimensura e Cartográfica)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351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Base Cartográfica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 Bases Cartográficas estão associadas ao uso que se faz de um conjunto de documentos cartográficos para um determinado </a:t>
            </a:r>
            <a:r>
              <a:rPr lang="pt-BR" dirty="0" smtClean="0"/>
              <a:t>fim; </a:t>
            </a:r>
          </a:p>
          <a:p>
            <a:r>
              <a:rPr lang="pt-BR" dirty="0" smtClean="0"/>
              <a:t>As </a:t>
            </a:r>
            <a:r>
              <a:rPr lang="pt-BR" dirty="0"/>
              <a:t>informações que compõem uma base cartográfica são provenientes do mapeamento topográfico associadas às informações temáticas correspondentes ao objetivo do mapeamento.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106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57247" y="5614194"/>
            <a:ext cx="8915400" cy="566738"/>
          </a:xfrm>
        </p:spPr>
        <p:txBody>
          <a:bodyPr/>
          <a:lstStyle/>
          <a:p>
            <a:r>
              <a:rPr lang="pt-BR" dirty="0" smtClean="0"/>
              <a:t>Figura 5: Bases Cartográficas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7" y="159992"/>
            <a:ext cx="4548718" cy="54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94" y="192418"/>
            <a:ext cx="8125223" cy="57524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47258" y="5934670"/>
            <a:ext cx="75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6 : Exemplo de uma base cartográfica.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453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43646" y="5647287"/>
            <a:ext cx="7576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7 : Localização dos pontos e coleta no município de Viçosa – MG.</a:t>
            </a:r>
          </a:p>
          <a:p>
            <a:endParaRPr lang="pt-BR" dirty="0"/>
          </a:p>
        </p:txBody>
      </p:sp>
      <p:pic>
        <p:nvPicPr>
          <p:cNvPr id="5122" name="Picture 2" descr="C:\Users\Usuario\Desktop\SETEMBRO\mao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91" y="357415"/>
            <a:ext cx="7019925" cy="508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55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Mapeamentos Temáticos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cartografia </a:t>
            </a:r>
            <a:r>
              <a:rPr lang="pt-BR" dirty="0"/>
              <a:t>temática tem como objetivo gerar a representação das informações </a:t>
            </a:r>
            <a:r>
              <a:rPr lang="pt-BR" dirty="0" smtClean="0"/>
              <a:t>geográficas </a:t>
            </a:r>
            <a:r>
              <a:rPr lang="pt-BR" dirty="0"/>
              <a:t>referentes a um ou vários fenômenos (físicos ou sociais) de todo o planeta ou de uma parte dele. </a:t>
            </a:r>
            <a:endParaRPr lang="pt-BR" dirty="0" smtClean="0"/>
          </a:p>
          <a:p>
            <a:r>
              <a:rPr lang="pt-BR" dirty="0" smtClean="0"/>
              <a:t>Como </a:t>
            </a:r>
            <a:r>
              <a:rPr lang="pt-BR" dirty="0"/>
              <a:t>exemplo de mapas temáticos, podemos citar os geológicos, de vegetação, climáticos, etc.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representação dos fenômenos ou temas é ajustada às referências físicas que </a:t>
            </a:r>
            <a:r>
              <a:rPr lang="pt-BR" dirty="0" smtClean="0"/>
              <a:t>figuram </a:t>
            </a:r>
            <a:r>
              <a:rPr lang="pt-BR" dirty="0"/>
              <a:t>em uma base </a:t>
            </a:r>
            <a:r>
              <a:rPr lang="pt-BR" dirty="0" smtClean="0"/>
              <a:t>cartográfica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586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66" y="323917"/>
            <a:ext cx="4980322" cy="553023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775167" y="5934670"/>
            <a:ext cx="5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8 : Distribuição da população em 2000.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444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3" y="470146"/>
            <a:ext cx="5041081" cy="530363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75167" y="5934670"/>
            <a:ext cx="512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9 : Distribuição de favelas em 2000.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56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64" y="433991"/>
            <a:ext cx="5069115" cy="54704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971110" y="6104487"/>
            <a:ext cx="5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10 : Distribuição das redes e transportes em 2000.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63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Censo Demográfico IBGE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Os censos populacionais produzem informações imprescindíveis para a definição de políticas públicas e a tomada de decisões de </a:t>
            </a:r>
            <a:r>
              <a:rPr lang="pt-BR" dirty="0" smtClean="0"/>
              <a:t>investimento;</a:t>
            </a:r>
          </a:p>
          <a:p>
            <a:pPr algn="just"/>
            <a:r>
              <a:rPr lang="pt-BR" dirty="0"/>
              <a:t>O </a:t>
            </a:r>
            <a:r>
              <a:rPr lang="pt-BR" b="1" dirty="0"/>
              <a:t>Censo 2010 </a:t>
            </a:r>
            <a:r>
              <a:rPr lang="pt-BR" dirty="0"/>
              <a:t>compreendeu um levantamento minucioso de todos os domicílios do país. Nos meses de coleta de dados e supervisão, 191 mil recenseadores visitaram 67,6 milhões de domicílios nos 5.565 municípios brasileiros para colher informações sobre quem somos, quanto somos, onde estamos e como vivemos.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6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Crimes socioeconômicos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violência constitui uma das maiores questões de políticas públicas no Brasil. A superação do problema requer a produção de análises e diagnósticos balizados em evidências empíricas, a fim de que se possa propor ações preventivas efetivas;</a:t>
            </a:r>
          </a:p>
          <a:p>
            <a:r>
              <a:rPr lang="pt-BR" dirty="0" smtClean="0"/>
              <a:t>Atlas da Violência.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Assuntos a serem abordados: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28045" y="1429555"/>
            <a:ext cx="9276567" cy="4481667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Cartografia </a:t>
            </a:r>
          </a:p>
          <a:p>
            <a:pPr lvl="2"/>
            <a:r>
              <a:rPr lang="pt-BR" dirty="0" smtClean="0"/>
              <a:t>Sistema de Coordenadas;</a:t>
            </a:r>
          </a:p>
          <a:p>
            <a:pPr lvl="2"/>
            <a:r>
              <a:rPr lang="pt-BR" dirty="0" smtClean="0"/>
              <a:t>Cartografia;</a:t>
            </a:r>
          </a:p>
          <a:p>
            <a:pPr lvl="2"/>
            <a:r>
              <a:rPr lang="pt-BR" dirty="0" smtClean="0"/>
              <a:t>Base </a:t>
            </a:r>
            <a:r>
              <a:rPr lang="pt-BR" dirty="0" smtClean="0"/>
              <a:t>Cartográfica</a:t>
            </a:r>
            <a:r>
              <a:rPr lang="pt-BR" dirty="0" smtClean="0"/>
              <a:t>;</a:t>
            </a:r>
          </a:p>
          <a:p>
            <a:pPr lvl="2"/>
            <a:r>
              <a:rPr lang="pt-BR" dirty="0" smtClean="0"/>
              <a:t>Mapeamentos </a:t>
            </a:r>
            <a:r>
              <a:rPr lang="pt-BR" dirty="0" smtClean="0"/>
              <a:t>Temáticos</a:t>
            </a:r>
            <a:r>
              <a:rPr lang="pt-BR" dirty="0" smtClean="0"/>
              <a:t>;</a:t>
            </a:r>
          </a:p>
          <a:p>
            <a:pPr lvl="2"/>
            <a:r>
              <a:rPr lang="pt-BR" dirty="0" smtClean="0"/>
              <a:t>Censo Demográfico IBGE;</a:t>
            </a:r>
          </a:p>
          <a:p>
            <a:pPr lvl="2"/>
            <a:r>
              <a:rPr lang="pt-BR" dirty="0" smtClean="0"/>
              <a:t>Crimes </a:t>
            </a:r>
            <a:r>
              <a:rPr lang="pt-BR" dirty="0" smtClean="0"/>
              <a:t>Socioeconômicos</a:t>
            </a:r>
            <a:r>
              <a:rPr lang="pt-BR" dirty="0" smtClean="0"/>
              <a:t>;</a:t>
            </a:r>
          </a:p>
          <a:p>
            <a:r>
              <a:rPr lang="pt-BR" dirty="0" smtClean="0"/>
              <a:t>Espacialização;</a:t>
            </a:r>
          </a:p>
          <a:p>
            <a:pPr lvl="1"/>
            <a:r>
              <a:rPr lang="pt-BR" dirty="0" smtClean="0"/>
              <a:t>Análise Espacial;</a:t>
            </a:r>
          </a:p>
          <a:p>
            <a:pPr lvl="1"/>
            <a:r>
              <a:rPr lang="pt-BR" dirty="0" smtClean="0"/>
              <a:t>Cruzamento de dados de diferentes fontes.</a:t>
            </a:r>
          </a:p>
          <a:p>
            <a:r>
              <a:rPr lang="pt-BR" dirty="0" smtClean="0"/>
              <a:t>Estatística Espacial.</a:t>
            </a:r>
          </a:p>
          <a:p>
            <a:pPr lvl="1"/>
            <a:r>
              <a:rPr lang="pt-BR" dirty="0"/>
              <a:t>Análise de Tendências;</a:t>
            </a:r>
          </a:p>
          <a:p>
            <a:pPr lvl="1"/>
            <a:r>
              <a:rPr lang="pt-BR" dirty="0" smtClean="0"/>
              <a:t>Análise </a:t>
            </a:r>
            <a:r>
              <a:rPr lang="pt-BR" dirty="0" smtClean="0"/>
              <a:t>de Agrupamentos</a:t>
            </a:r>
            <a:r>
              <a:rPr lang="pt-BR" dirty="0" smtClean="0"/>
              <a:t>;</a:t>
            </a:r>
          </a:p>
          <a:p>
            <a:pPr lvl="1"/>
            <a:r>
              <a:rPr lang="en-US" dirty="0" err="1" smtClean="0"/>
              <a:t>Análise</a:t>
            </a:r>
            <a:r>
              <a:rPr lang="en-US" dirty="0" smtClean="0"/>
              <a:t> Temporal;</a:t>
            </a:r>
            <a:endParaRPr lang="pt-BR" dirty="0" smtClean="0"/>
          </a:p>
          <a:p>
            <a:pPr lvl="1"/>
            <a:r>
              <a:rPr lang="pt-BR" dirty="0" smtClean="0"/>
              <a:t>Análise </a:t>
            </a:r>
            <a:r>
              <a:rPr lang="pt-BR" dirty="0" smtClean="0"/>
              <a:t>de </a:t>
            </a:r>
            <a:r>
              <a:rPr lang="pt-BR" dirty="0" err="1" smtClean="0"/>
              <a:t>Autocorrelação</a:t>
            </a:r>
            <a:r>
              <a:rPr lang="pt-BR" dirty="0" smtClean="0"/>
              <a:t> Espacial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116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ownloads\20131111224448-20131111224448-ipe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7174" y="352833"/>
            <a:ext cx="7608163" cy="582728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455817" y="6217920"/>
            <a:ext cx="7576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11 : Número de homicídios segundo bairros de Fortaleza – 2012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Desktop\SETEMBRO\m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1786" y="274595"/>
            <a:ext cx="7998077" cy="582576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481943" y="6211669"/>
            <a:ext cx="75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12: População total segundo bairros de Fortaleza - 2010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SETEMBRO\ma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736" y="186598"/>
            <a:ext cx="7700418" cy="577869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521131" y="6152606"/>
            <a:ext cx="7576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13: Taxa de alfabetização da população com 10 anos ou mais segundo bairros de Fortaleza - 2010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Espacialização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As formas de expressão espacial de dados geograficamente posicionados podem ser classificadas em pontuais e superficiais. Para cada tipo de expressão têm-se técnicas de análise espacial específicas, que buscam a otimização da compreensão dos relacionamentos e da dependência espacial das variáveis em estudo;</a:t>
            </a:r>
          </a:p>
          <a:p>
            <a:pPr algn="just"/>
            <a:r>
              <a:rPr lang="pt-BR" dirty="0" smtClean="0"/>
              <a:t>Quando tratamos de variáveis </a:t>
            </a:r>
            <a:r>
              <a:rPr lang="pt-BR" dirty="0" smtClean="0"/>
              <a:t>socioeconômicas</a:t>
            </a:r>
            <a:r>
              <a:rPr lang="pt-BR" dirty="0" smtClean="0"/>
              <a:t>, o procedimento de coleta em campo considera o uso de técnicas específicas para amostragem e o agrupamento de dados em unidades de área pré-estabelecidas, como é o caso dos setores censitários, bairros, municípios.</a:t>
            </a:r>
          </a:p>
          <a:p>
            <a:pPr algn="just"/>
            <a:r>
              <a:rPr lang="pt-BR" dirty="0" smtClean="0"/>
              <a:t>Tais unidades são hierárquicas, e como tal, vão sendo agregadas em unidades maiores, dependendo da escala de gestão mais adequada, conforme o exemplo apresentado na figura 14.</a:t>
            </a:r>
            <a:endParaRPr lang="pt-B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15737" y="5199017"/>
            <a:ext cx="944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14: Unidades de gestão político-administrativas. </a:t>
            </a:r>
          </a:p>
          <a:p>
            <a:endParaRPr lang="pt-BR" dirty="0"/>
          </a:p>
        </p:txBody>
      </p:sp>
      <p:pic>
        <p:nvPicPr>
          <p:cNvPr id="6146" name="Picture 2" descr="C:\Users\Usuario\Desktop\SETEMBRO\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864" y="1573756"/>
            <a:ext cx="9387250" cy="347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02274" y="409303"/>
            <a:ext cx="8915400" cy="3777622"/>
          </a:xfrm>
        </p:spPr>
        <p:txBody>
          <a:bodyPr/>
          <a:lstStyle/>
          <a:p>
            <a:pPr algn="just"/>
            <a:r>
              <a:rPr lang="pt-BR" dirty="0" smtClean="0"/>
              <a:t>O principal problema deste tipo de mapeamento é a uniformização obrigatória da unidade de área utilizada, ou seja, o valor associado à área é homogeneamente distribuído pela mesma, o que pode vir a gerar cenários muito distantes da realidade.</a:t>
            </a:r>
            <a:endParaRPr lang="pt-BR" dirty="0"/>
          </a:p>
        </p:txBody>
      </p:sp>
      <p:pic>
        <p:nvPicPr>
          <p:cNvPr id="7170" name="Picture 2" descr="C:\Users\Usuario\Desktop\SETEMBRO\df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6097" y="1713684"/>
            <a:ext cx="5227412" cy="409928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958046" y="5930537"/>
            <a:ext cx="526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15: Município do Rio de Janeiro.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07" y="583973"/>
            <a:ext cx="4183671" cy="54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71110" y="6104487"/>
            <a:ext cx="5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16 : Distribuição do Índice de Desenvolvimento de Viçosa (2010)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77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Neste caso, vários modelos são analisados de modo a se alcançar uma maior proximidade com o fenômeno real. Os Sistemas de Informações Geográficas – SIG - apresentam, normalmente, um conjunto de funções para modelos numéricos do terreno que viabilizam a geração de grades regulares ou triangulares através da aplicação de modelos matemáticos determinísticos ou estocásticos.</a:t>
            </a:r>
          </a:p>
          <a:p>
            <a:pPr algn="just"/>
            <a:r>
              <a:rPr lang="pt-BR" dirty="0" smtClean="0"/>
              <a:t>Exemplo clássico: Dr. John </a:t>
            </a:r>
            <a:r>
              <a:rPr lang="pt-BR" dirty="0" err="1" smtClean="0"/>
              <a:t>Snow</a:t>
            </a:r>
            <a:r>
              <a:rPr lang="pt-BR" dirty="0" smtClean="0"/>
              <a:t> e o surto de Cólera  (Londres,1854).</a:t>
            </a:r>
            <a:endParaRPr lang="pt-B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Downloads\snow-cholera-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6423" y="527412"/>
            <a:ext cx="4864826" cy="475256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010297" y="5421086"/>
            <a:ext cx="5264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17: Mapeamento elaborado por John </a:t>
            </a:r>
            <a:r>
              <a:rPr lang="pt-BR" dirty="0" err="1" smtClean="0"/>
              <a:t>Snow</a:t>
            </a:r>
            <a:r>
              <a:rPr lang="pt-BR" dirty="0" smtClean="0"/>
              <a:t> para sanar o surto de cólera.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uario\Downloads\johnsnow_fi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7456" y="378823"/>
            <a:ext cx="5335446" cy="500307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814354" y="5577840"/>
            <a:ext cx="526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Figura  18: Mapas dos casos de morte por cólera e a localização das bombas de água, no bairro do </a:t>
            </a:r>
            <a:r>
              <a:rPr lang="pt-BR" dirty="0" err="1" smtClean="0"/>
              <a:t>Soho</a:t>
            </a:r>
            <a:r>
              <a:rPr lang="pt-BR" dirty="0" smtClean="0"/>
              <a:t>, Inglaterra, em 1854.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“Tudo que ocorre, ocorre em algum lugar”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BR" dirty="0"/>
              <a:t>Gilberto Câmara - INPE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3826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Análises</a:t>
            </a:r>
            <a:r>
              <a:rPr lang="en-US" dirty="0" smtClean="0"/>
              <a:t> </a:t>
            </a:r>
            <a:r>
              <a:rPr lang="en-US" dirty="0" err="1" smtClean="0"/>
              <a:t>Espaço-temporais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2800" dirty="0"/>
          </a:p>
          <a:p>
            <a:pPr lvl="1"/>
            <a:r>
              <a:rPr lang="pt-BR" sz="2400" dirty="0"/>
              <a:t>Análise de Tendências;</a:t>
            </a:r>
          </a:p>
          <a:p>
            <a:pPr lvl="1"/>
            <a:r>
              <a:rPr lang="pt-BR" sz="2400" dirty="0" smtClean="0"/>
              <a:t>Análise </a:t>
            </a:r>
            <a:r>
              <a:rPr lang="pt-BR" sz="2400" dirty="0"/>
              <a:t>de Agrupamentos;</a:t>
            </a:r>
          </a:p>
          <a:p>
            <a:pPr lvl="1"/>
            <a:r>
              <a:rPr lang="en-US" sz="2400" dirty="0" err="1"/>
              <a:t>Análise</a:t>
            </a:r>
            <a:r>
              <a:rPr lang="en-US" sz="2400" dirty="0"/>
              <a:t> Temporal;</a:t>
            </a:r>
            <a:endParaRPr lang="pt-BR" sz="2400" dirty="0"/>
          </a:p>
          <a:p>
            <a:pPr lvl="1"/>
            <a:r>
              <a:rPr lang="pt-BR" sz="2400" dirty="0" smtClean="0"/>
              <a:t>Análise </a:t>
            </a:r>
            <a:r>
              <a:rPr lang="pt-BR" sz="2400" dirty="0"/>
              <a:t>de </a:t>
            </a:r>
            <a:r>
              <a:rPr lang="pt-BR" sz="2400" dirty="0" err="1"/>
              <a:t>Autocorrelação</a:t>
            </a:r>
            <a:r>
              <a:rPr lang="pt-BR" sz="2400" dirty="0"/>
              <a:t> Espacial</a:t>
            </a:r>
          </a:p>
        </p:txBody>
      </p:sp>
    </p:spTree>
    <p:extLst>
      <p:ext uri="{BB962C8B-B14F-4D97-AF65-F5344CB8AC3E}">
        <p14:creationId xmlns:p14="http://schemas.microsoft.com/office/powerpoint/2010/main" val="1708744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1" t="13141" r="18099" b="10095"/>
          <a:stretch/>
        </p:blipFill>
        <p:spPr bwMode="auto">
          <a:xfrm>
            <a:off x="621324" y="2637692"/>
            <a:ext cx="4297206" cy="4067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0" t="13863" r="16663" b="12901"/>
          <a:stretch/>
        </p:blipFill>
        <p:spPr bwMode="auto">
          <a:xfrm>
            <a:off x="5290046" y="550984"/>
            <a:ext cx="6682153" cy="5357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em curva para baixo 3"/>
          <p:cNvSpPr/>
          <p:nvPr/>
        </p:nvSpPr>
        <p:spPr>
          <a:xfrm rot="20163612">
            <a:off x="2433059" y="940227"/>
            <a:ext cx="2959367" cy="11618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90046" y="6119446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Roubos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Vi</a:t>
            </a:r>
            <a:r>
              <a:rPr lang="pt-BR" dirty="0" err="1" smtClean="0"/>
              <a:t>çosa</a:t>
            </a:r>
            <a:r>
              <a:rPr lang="pt-BR" dirty="0" smtClean="0"/>
              <a:t> no ano de</a:t>
            </a:r>
            <a:r>
              <a:rPr lang="en-US" dirty="0" smtClean="0"/>
              <a:t>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084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9" t="13622" r="14045" b="8494"/>
          <a:stretch/>
        </p:blipFill>
        <p:spPr bwMode="auto">
          <a:xfrm>
            <a:off x="2039815" y="613274"/>
            <a:ext cx="7069015" cy="6080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448800" y="5638790"/>
            <a:ext cx="237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Homicídios em Viçosa no ano de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5339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448800" y="5638790"/>
            <a:ext cx="237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Homicídios em Viçosa no ano de 2016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14102" r="14856" b="10295"/>
          <a:stretch/>
        </p:blipFill>
        <p:spPr bwMode="auto">
          <a:xfrm>
            <a:off x="2039815" y="715108"/>
            <a:ext cx="7097050" cy="5978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9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448800" y="5638790"/>
            <a:ext cx="237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Homicídios em Viçosa no ano de 2017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9" t="13943" r="14675" b="10295"/>
          <a:stretch/>
        </p:blipFill>
        <p:spPr bwMode="auto">
          <a:xfrm>
            <a:off x="2039815" y="715108"/>
            <a:ext cx="7107332" cy="5978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29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4" t="13302" r="26298" b="10897"/>
          <a:stretch/>
        </p:blipFill>
        <p:spPr bwMode="auto">
          <a:xfrm>
            <a:off x="2414957" y="973014"/>
            <a:ext cx="6729046" cy="5545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378462" y="1828800"/>
            <a:ext cx="2246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Renda </a:t>
            </a:r>
            <a:r>
              <a:rPr lang="pt-BR" i="1" dirty="0" smtClean="0"/>
              <a:t>per capita</a:t>
            </a:r>
            <a:r>
              <a:rPr lang="pt-BR" dirty="0" smtClean="0"/>
              <a:t> 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Roubos em 2015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028601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6292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Renda </a:t>
            </a:r>
            <a:r>
              <a:rPr lang="pt-BR" i="1" dirty="0" smtClean="0"/>
              <a:t>per capita</a:t>
            </a:r>
            <a:r>
              <a:rPr lang="pt-BR" dirty="0" smtClean="0"/>
              <a:t> 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Roubos em 2015</a:t>
            </a:r>
            <a:br>
              <a:rPr lang="pt-BR" i="1" dirty="0" smtClean="0"/>
            </a:br>
            <a:r>
              <a:rPr lang="pt-BR" i="1" dirty="0" smtClean="0"/>
              <a:t/>
            </a:r>
            <a:br>
              <a:rPr lang="pt-BR" i="1" dirty="0" smtClean="0"/>
            </a:br>
            <a:r>
              <a:rPr lang="pt-BR" i="1" dirty="0" smtClean="0"/>
              <a:t>Regressão </a:t>
            </a:r>
          </a:p>
          <a:p>
            <a:r>
              <a:rPr lang="pt-BR" i="1" dirty="0" smtClean="0"/>
              <a:t>Geograficamente </a:t>
            </a:r>
          </a:p>
          <a:p>
            <a:r>
              <a:rPr lang="pt-BR" i="1" dirty="0" smtClean="0"/>
              <a:t>Ponderada</a:t>
            </a:r>
            <a:br>
              <a:rPr lang="pt-BR" i="1" dirty="0" smtClean="0"/>
            </a:br>
            <a:r>
              <a:rPr lang="pt-BR" i="1" dirty="0" smtClean="0">
                <a:sym typeface="Wingdings" pitchFamily="2" charset="2"/>
              </a:rPr>
              <a:t> Não há correlação</a:t>
            </a:r>
            <a:endParaRPr lang="pt-BR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3302" r="26388" b="10897"/>
          <a:stretch/>
        </p:blipFill>
        <p:spPr bwMode="auto">
          <a:xfrm>
            <a:off x="2414957" y="973014"/>
            <a:ext cx="6682154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995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404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Renda </a:t>
            </a:r>
            <a:r>
              <a:rPr lang="pt-BR" i="1" dirty="0" smtClean="0"/>
              <a:t>per capita</a:t>
            </a:r>
            <a:r>
              <a:rPr lang="pt-BR" dirty="0" smtClean="0"/>
              <a:t> 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Homicídios em 2015</a:t>
            </a:r>
            <a:endParaRPr lang="pt-BR" i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2901" r="26574" b="10016"/>
          <a:stretch/>
        </p:blipFill>
        <p:spPr bwMode="auto">
          <a:xfrm>
            <a:off x="2203937" y="879231"/>
            <a:ext cx="6635265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103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4048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Renda </a:t>
            </a:r>
            <a:r>
              <a:rPr lang="pt-BR" i="1" dirty="0" smtClean="0"/>
              <a:t>per capita</a:t>
            </a:r>
            <a:r>
              <a:rPr lang="pt-BR" dirty="0" smtClean="0"/>
              <a:t> 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Homicídios em 2015</a:t>
            </a:r>
            <a:br>
              <a:rPr lang="pt-BR" i="1" dirty="0" smtClean="0"/>
            </a:br>
            <a:r>
              <a:rPr lang="pt-BR" i="1" dirty="0" smtClean="0"/>
              <a:t/>
            </a:r>
            <a:br>
              <a:rPr lang="pt-BR" i="1" dirty="0" smtClean="0"/>
            </a:br>
            <a:r>
              <a:rPr lang="pt-BR" i="1" dirty="0" smtClean="0"/>
              <a:t>Regressão </a:t>
            </a:r>
          </a:p>
          <a:p>
            <a:r>
              <a:rPr lang="pt-BR" i="1" dirty="0" smtClean="0"/>
              <a:t>Geograficamente </a:t>
            </a:r>
          </a:p>
          <a:p>
            <a:r>
              <a:rPr lang="pt-BR" i="1" dirty="0" smtClean="0"/>
              <a:t>Ponderada</a:t>
            </a:r>
            <a:br>
              <a:rPr lang="pt-BR" i="1" dirty="0" smtClean="0"/>
            </a:br>
            <a:r>
              <a:rPr lang="pt-BR" i="1" dirty="0" smtClean="0">
                <a:sym typeface="Wingdings" pitchFamily="2" charset="2"/>
              </a:rPr>
              <a:t> Há correlação</a:t>
            </a:r>
            <a:endParaRPr lang="pt-BR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3302" r="26388" b="10897"/>
          <a:stretch/>
        </p:blipFill>
        <p:spPr bwMode="auto">
          <a:xfrm>
            <a:off x="2414957" y="973014"/>
            <a:ext cx="6682154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3302" r="26388" b="10897"/>
          <a:stretch/>
        </p:blipFill>
        <p:spPr bwMode="auto">
          <a:xfrm>
            <a:off x="2414957" y="973014"/>
            <a:ext cx="6682154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683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468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Percentual de </a:t>
            </a:r>
          </a:p>
          <a:p>
            <a:r>
              <a:rPr lang="pt-BR" dirty="0" smtClean="0"/>
              <a:t>alfabetizados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Homicídios em 2015,</a:t>
            </a:r>
          </a:p>
          <a:p>
            <a:r>
              <a:rPr lang="pt-BR" i="1" dirty="0" smtClean="0"/>
              <a:t>2016 e 2017</a:t>
            </a:r>
            <a:endParaRPr lang="pt-BR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13302" r="26388" b="10897"/>
          <a:stretch/>
        </p:blipFill>
        <p:spPr bwMode="auto">
          <a:xfrm>
            <a:off x="1934307" y="973014"/>
            <a:ext cx="6658708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51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Coordenadas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que cada ponto da superfície da Terra pudesse ser localizado no mapa, foi criado um sistema de linhas imaginárias chamado Sistema de Coordenadas Geográficas. </a:t>
            </a:r>
            <a:endParaRPr lang="pt-BR" dirty="0" smtClean="0"/>
          </a:p>
          <a:p>
            <a:r>
              <a:rPr lang="pt-BR" dirty="0"/>
              <a:t>A coordenada geográfica de um determinado ponto da superfície da Terra é obtida pela interseção de um meridiano e um paralelo</a:t>
            </a:r>
            <a:r>
              <a:rPr lang="pt-BR" dirty="0" smtClean="0"/>
              <a:t>.</a:t>
            </a:r>
          </a:p>
          <a:p>
            <a:r>
              <a:rPr lang="pt-BR" dirty="0"/>
              <a:t>Paralelos e meridianos são definidos por suas dimensões de </a:t>
            </a:r>
            <a:r>
              <a:rPr lang="pt-BR" b="1" dirty="0"/>
              <a:t>latitude</a:t>
            </a:r>
            <a:r>
              <a:rPr lang="pt-BR" dirty="0"/>
              <a:t> e </a:t>
            </a:r>
            <a:r>
              <a:rPr lang="pt-BR" b="1" dirty="0"/>
              <a:t>longitude</a:t>
            </a:r>
            <a:r>
              <a:rPr lang="pt-BR" dirty="0"/>
              <a:t>, 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248801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468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Percentual de </a:t>
            </a:r>
          </a:p>
          <a:p>
            <a:r>
              <a:rPr lang="pt-BR" dirty="0" smtClean="0"/>
              <a:t>negros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Homicídios em 2015,</a:t>
            </a:r>
          </a:p>
          <a:p>
            <a:r>
              <a:rPr lang="pt-BR" i="1" dirty="0" smtClean="0"/>
              <a:t>2016 e 2017</a:t>
            </a:r>
            <a:endParaRPr lang="pt-BR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13302" r="26388" b="10897"/>
          <a:stretch/>
        </p:blipFill>
        <p:spPr bwMode="auto">
          <a:xfrm>
            <a:off x="1934307" y="973014"/>
            <a:ext cx="6658708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3302" r="26478" b="10897"/>
          <a:stretch/>
        </p:blipFill>
        <p:spPr bwMode="auto">
          <a:xfrm>
            <a:off x="1934307" y="973014"/>
            <a:ext cx="6670431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54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78462" y="1828800"/>
            <a:ext cx="25987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Percentual de negros</a:t>
            </a:r>
          </a:p>
          <a:p>
            <a:r>
              <a:rPr lang="pt-BR" i="1" dirty="0" smtClean="0"/>
              <a:t>versus</a:t>
            </a:r>
          </a:p>
          <a:p>
            <a:r>
              <a:rPr lang="pt-BR" i="1" dirty="0" smtClean="0"/>
              <a:t>Homicídios em 2015,</a:t>
            </a:r>
          </a:p>
          <a:p>
            <a:r>
              <a:rPr lang="pt-BR" i="1" dirty="0" smtClean="0"/>
              <a:t>2016 e 2017</a:t>
            </a:r>
            <a:br>
              <a:rPr lang="pt-BR" i="1" dirty="0" smtClean="0"/>
            </a:br>
            <a:r>
              <a:rPr lang="pt-BR" i="1" dirty="0" smtClean="0"/>
              <a:t/>
            </a:r>
            <a:br>
              <a:rPr lang="pt-BR" i="1" dirty="0" smtClean="0"/>
            </a:br>
            <a:r>
              <a:rPr lang="pt-BR" i="1" dirty="0" smtClean="0"/>
              <a:t>Regressão </a:t>
            </a:r>
          </a:p>
          <a:p>
            <a:r>
              <a:rPr lang="pt-BR" i="1" dirty="0" smtClean="0"/>
              <a:t>Geograficamente </a:t>
            </a:r>
          </a:p>
          <a:p>
            <a:r>
              <a:rPr lang="pt-BR" i="1" dirty="0" smtClean="0"/>
              <a:t>Ponderada</a:t>
            </a:r>
            <a:br>
              <a:rPr lang="pt-BR" i="1" dirty="0" smtClean="0"/>
            </a:br>
            <a:r>
              <a:rPr lang="pt-BR" i="1" dirty="0" smtClean="0">
                <a:sym typeface="Wingdings" pitchFamily="2" charset="2"/>
              </a:rPr>
              <a:t> Há correlação</a:t>
            </a:r>
            <a:endParaRPr lang="pt-BR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3302" r="26388" b="10897"/>
          <a:stretch/>
        </p:blipFill>
        <p:spPr bwMode="auto">
          <a:xfrm>
            <a:off x="2414957" y="973014"/>
            <a:ext cx="6682154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13302" r="26478" b="10897"/>
          <a:stretch/>
        </p:blipFill>
        <p:spPr bwMode="auto">
          <a:xfrm>
            <a:off x="2414957" y="973014"/>
            <a:ext cx="6646985" cy="55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779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Geoespacialização</a:t>
            </a:r>
            <a:r>
              <a:rPr lang="pt-BR" dirty="0"/>
              <a:t> e análises espaciais de ocorrências criminais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Considerações finais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Há inúmeras possibilidades de análises espaciais, utilizando-se se diversas ferramentas da integração entre a Estatística Espacial e os Sistemas de Informações Geográficas (SIG)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Conhecimento em Cartografia e SIG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Conhecimento de ferramentas e técnicas estatísticas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Estudos sobre a criminalidade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9549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Geoespacialização</a:t>
            </a:r>
            <a:r>
              <a:rPr lang="pt-BR" dirty="0"/>
              <a:t> e análises espaciais de ocorrências criminais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														Obrigado!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18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21" y="1346848"/>
            <a:ext cx="5153025" cy="45529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93" y="1261123"/>
            <a:ext cx="4972050" cy="46386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93223" y="5934670"/>
            <a:ext cx="102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1 : Representação dos paralelos e meridianos, respectivamente.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29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Coordenadas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94" y="1526178"/>
            <a:ext cx="4591050" cy="4448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01292" y="6117550"/>
            <a:ext cx="75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Figura  2 : Sistema cartesiano.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28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Cartografia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 cartografia é considerada como a ciência e a arte de </a:t>
            </a:r>
            <a:r>
              <a:rPr lang="pt-BR" dirty="0" smtClean="0"/>
              <a:t>representar, </a:t>
            </a:r>
            <a:r>
              <a:rPr lang="pt-BR" dirty="0"/>
              <a:t>por meio de mapas e cartas, o conhecimento da superfície terrestre. </a:t>
            </a:r>
            <a:endParaRPr lang="pt-BR" dirty="0" smtClean="0"/>
          </a:p>
          <a:p>
            <a:pPr algn="just"/>
            <a:r>
              <a:rPr lang="pt-BR" dirty="0" smtClean="0"/>
              <a:t>É </a:t>
            </a:r>
            <a:r>
              <a:rPr lang="pt-BR" dirty="0"/>
              <a:t>ciência porque, para alcançar exatidão, depende basicamente da astronomia, geodesia e matemática. </a:t>
            </a:r>
            <a:endParaRPr lang="pt-BR" dirty="0" smtClean="0"/>
          </a:p>
          <a:p>
            <a:pPr algn="just"/>
            <a:r>
              <a:rPr lang="pt-BR" dirty="0" smtClean="0"/>
              <a:t>É </a:t>
            </a:r>
            <a:r>
              <a:rPr lang="pt-BR" dirty="0"/>
              <a:t>arte porque é subordinada as leis da estética, simplicidade, clareza e harmonia.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797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9859" y="5679487"/>
            <a:ext cx="9788963" cy="566738"/>
          </a:xfrm>
        </p:spPr>
        <p:txBody>
          <a:bodyPr>
            <a:noAutofit/>
          </a:bodyPr>
          <a:lstStyle/>
          <a:p>
            <a:r>
              <a:rPr lang="pt-BR" sz="1800" dirty="0" smtClean="0"/>
              <a:t>Figura 3 : Reconstituição </a:t>
            </a:r>
            <a:r>
              <a:rPr lang="pt-BR" sz="1800" dirty="0"/>
              <a:t>(de autor não identificado) do mapa de </a:t>
            </a:r>
            <a:r>
              <a:rPr lang="pt-BR" sz="1800" dirty="0">
                <a:solidFill>
                  <a:schemeClr val="tx1"/>
                </a:solidFill>
              </a:rPr>
              <a:t>Eratóstenes</a:t>
            </a:r>
            <a:r>
              <a:rPr lang="pt-BR" sz="1800" dirty="0"/>
              <a:t>, de cerca de 220 </a:t>
            </a:r>
            <a:r>
              <a:rPr lang="pt-BR" sz="1800" dirty="0" err="1" smtClean="0"/>
              <a:t>a.C.</a:t>
            </a:r>
            <a:endParaRPr lang="pt-BR" sz="1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0" y="0"/>
            <a:ext cx="9822286" cy="54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7584" y="5779394"/>
            <a:ext cx="8915400" cy="566738"/>
          </a:xfrm>
        </p:spPr>
        <p:txBody>
          <a:bodyPr/>
          <a:lstStyle/>
          <a:p>
            <a:r>
              <a:rPr lang="pt-BR" dirty="0" smtClean="0"/>
              <a:t>Figura 4 : Mapa </a:t>
            </a:r>
            <a:r>
              <a:rPr lang="pt-BR" dirty="0" err="1" smtClean="0"/>
              <a:t>Mundi</a:t>
            </a:r>
            <a:r>
              <a:rPr lang="pt-BR" dirty="0" smtClean="0"/>
              <a:t> atual.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84" y="253456"/>
            <a:ext cx="10309153" cy="52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670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476</TotalTime>
  <Words>1079</Words>
  <Application>Microsoft Office PowerPoint</Application>
  <PresentationFormat>Personalizar</PresentationFormat>
  <Paragraphs>124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Cacho</vt:lpstr>
      <vt:lpstr>Geoespacialização e análises espaciais de ocorrências criminais</vt:lpstr>
      <vt:lpstr>Assuntos a serem abordados:</vt:lpstr>
      <vt:lpstr>“Tudo que ocorre, ocorre em algum lugar” </vt:lpstr>
      <vt:lpstr>Sistema de Coordenadas</vt:lpstr>
      <vt:lpstr>Apresentação do PowerPoint</vt:lpstr>
      <vt:lpstr>Sistema de Coordenadas</vt:lpstr>
      <vt:lpstr>Cartografia</vt:lpstr>
      <vt:lpstr>Figura 3 : Reconstituição (de autor não identificado) do mapa de Eratóstenes, de cerca de 220 a.C.</vt:lpstr>
      <vt:lpstr>Figura 4 : Mapa Mundi atual.</vt:lpstr>
      <vt:lpstr>Base Cartográfica</vt:lpstr>
      <vt:lpstr>Figura 5: Bases Cartográficas</vt:lpstr>
      <vt:lpstr>Apresentação do PowerPoint</vt:lpstr>
      <vt:lpstr>Apresentação do PowerPoint</vt:lpstr>
      <vt:lpstr>Mapeamentos Temáticos</vt:lpstr>
      <vt:lpstr>Apresentação do PowerPoint</vt:lpstr>
      <vt:lpstr>Apresentação do PowerPoint</vt:lpstr>
      <vt:lpstr>Apresentação do PowerPoint</vt:lpstr>
      <vt:lpstr>Censo Demográfico IBGE</vt:lpstr>
      <vt:lpstr>Crimes socioeconômicos</vt:lpstr>
      <vt:lpstr>Apresentação do PowerPoint</vt:lpstr>
      <vt:lpstr>Apresentação do PowerPoint</vt:lpstr>
      <vt:lpstr>Apresentação do PowerPoint</vt:lpstr>
      <vt:lpstr>Espacialização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Análises Espaço-temporais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Geoespacialização e análises espaciais de ocorrências criminais</vt:lpstr>
      <vt:lpstr>Geoespacialização e análises espaciais de ocorrências criminais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CAPACITAÇÃO LAEC</dc:title>
  <dc:creator>Usuario</dc:creator>
  <cp:lastModifiedBy>Master</cp:lastModifiedBy>
  <cp:revision>39</cp:revision>
  <dcterms:created xsi:type="dcterms:W3CDTF">2018-06-24T20:53:20Z</dcterms:created>
  <dcterms:modified xsi:type="dcterms:W3CDTF">2018-07-05T14:49:20Z</dcterms:modified>
</cp:coreProperties>
</file>